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01" r:id="rId2"/>
    <p:sldId id="259" r:id="rId3"/>
    <p:sldId id="402" r:id="rId4"/>
    <p:sldId id="400" r:id="rId5"/>
    <p:sldId id="403" r:id="rId6"/>
    <p:sldId id="408" r:id="rId7"/>
    <p:sldId id="404" r:id="rId8"/>
    <p:sldId id="286" r:id="rId9"/>
    <p:sldId id="264" r:id="rId10"/>
    <p:sldId id="406" r:id="rId11"/>
    <p:sldId id="405" r:id="rId12"/>
    <p:sldId id="410" r:id="rId13"/>
    <p:sldId id="411" r:id="rId14"/>
    <p:sldId id="424" r:id="rId15"/>
    <p:sldId id="412" r:id="rId16"/>
    <p:sldId id="413" r:id="rId17"/>
    <p:sldId id="414" r:id="rId18"/>
    <p:sldId id="271" r:id="rId19"/>
    <p:sldId id="31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563533464566927"/>
          <c:y val="0.1625000000000000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 газа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Лист1!$A$2:$A$5</c:f>
              <c:strCache>
                <c:ptCount val="2"/>
                <c:pt idx="0">
                  <c:v>Полезное тепло</c:v>
                </c:pt>
                <c:pt idx="1">
                  <c:v>потери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479D-B387-4E7E-9EAD-9303DA0881AB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B384-BEF9-46C4-BFF6-49B7A9A4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4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12</a:t>
            </a:fld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467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7A27097-A6EF-4BF2-B6D5-81C7DC7D4D37}" type="slidenum">
              <a:rPr lang="it-IT" smtClean="0"/>
              <a:pPr>
                <a:defRPr/>
              </a:pPr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16</a:t>
            </a:fld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17</a:t>
            </a:fld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467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7A27097-A6EF-4BF2-B6D5-81C7DC7D4D37}" type="slidenum">
              <a:rPr lang="it-IT" smtClean="0"/>
              <a:pPr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611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7E6684A-EF08-4610-BBA0-901D948B16EB}" type="slidenum">
              <a:rPr lang="it-IT" smtClean="0"/>
              <a:pPr>
                <a:defRPr/>
              </a:pPr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44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B11A72F-7A39-4F2A-BFA3-14178544F5AD}" type="slidenum">
              <a:rPr lang="it-IT" smtClean="0"/>
              <a:pPr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34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61124A41-F1BA-49EC-B7C8-A8721BF389DA}" type="slidenum">
              <a:rPr lang="it-IT" smtClean="0"/>
              <a:pPr>
                <a:defRPr/>
              </a:pPr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85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6B571BD-4CC8-4B16-8A4A-D87CFC0A24B6}" type="slidenum">
              <a:rPr lang="it-IT" smtClean="0"/>
              <a:pPr>
                <a:defRPr/>
              </a:pPr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5175" cy="3432175"/>
          </a:xfrm>
          <a:ln/>
        </p:spPr>
      </p:sp>
      <p:sp>
        <p:nvSpPr>
          <p:cNvPr id="2396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01" indent="-30950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01" indent="-247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202" indent="-247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402" indent="-247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602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88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003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204" indent="-24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1EBC00B-D04E-4926-8FEE-90DBD91591B4}" type="slidenum">
              <a:rPr lang="it-IT" smtClean="0"/>
              <a:pPr>
                <a:defRPr/>
              </a:pPr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8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6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9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1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9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C8E8-ECD1-4E09-9C12-4AE4AA26E799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C52E7-1557-4DAB-9000-3BBDB024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2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427106" y="404664"/>
            <a:ext cx="594509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FF0000"/>
                </a:solidFill>
              </a:rPr>
              <a:t>Чем отличаются котел </a:t>
            </a:r>
            <a:r>
              <a:rPr lang="en-US" altLang="ru-RU" b="1" dirty="0" smtClean="0">
                <a:solidFill>
                  <a:srgbClr val="FF0000"/>
                </a:solidFill>
              </a:rPr>
              <a:t>Minorca CTFS </a:t>
            </a:r>
            <a:r>
              <a:rPr lang="ru-RU" altLang="ru-RU" b="1" dirty="0" smtClean="0">
                <a:solidFill>
                  <a:srgbClr val="FF0000"/>
                </a:solidFill>
              </a:rPr>
              <a:t>24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от других тендерных котлов?</a:t>
            </a:r>
          </a:p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eaLnBrk="1" hangingPunct="1"/>
            <a:endParaRPr lang="ru-RU" altLang="ru-RU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Это единственный котел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из присутствующих на 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рынке спроектированный специально для поквартирного отопления, в то время как остальные котлы создавались для работы в больших системах отопления частных домов.</a:t>
            </a:r>
          </a:p>
          <a:p>
            <a:pPr eaLnBrk="1" hangingPunct="1"/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  <a:p>
            <a:pPr eaLnBrk="1" hangingPunct="1"/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Поквартирные системы очень сильно отличаются от других систем отопления, и обычные котлы работают в них плохо и 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могут быстро выходить 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из строя:</a:t>
            </a:r>
            <a:endParaRPr lang="it-IT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2601"/>
          <a:stretch/>
        </p:blipFill>
        <p:spPr bwMode="auto">
          <a:xfrm>
            <a:off x="6658252" y="1916832"/>
            <a:ext cx="231707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31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Надежность и долговечность использования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Используются только европейские комплектующие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1340768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" y="1373567"/>
            <a:ext cx="9067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69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Экономичность - малый расход газа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Непродуктивные потери тепла при «</a:t>
            </a:r>
            <a:r>
              <a:rPr lang="ru-RU" altLang="ru-RU" b="1" dirty="0" err="1" smtClean="0"/>
              <a:t>тактовании</a:t>
            </a:r>
            <a:r>
              <a:rPr lang="ru-RU" altLang="ru-RU" b="1" dirty="0" smtClean="0"/>
              <a:t>»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88085793"/>
              </p:ext>
            </p:extLst>
          </p:nvPr>
        </p:nvGraphicFramePr>
        <p:xfrm>
          <a:off x="1615728" y="3717032"/>
          <a:ext cx="6096000" cy="310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236" y="1340768"/>
            <a:ext cx="85689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Каждый раз при включении и выключении котла, вентилятор производит продувку топки (порядка 15-20 секунд), при этом работает циркуляционный насос. Таким образом тепло из системы отопления выбрасывается на улицу. </a:t>
            </a:r>
          </a:p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Если минимальная мощность котла избыточна, то котел переходит в режим «</a:t>
            </a:r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тактования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и может за сутки выполнять несколько тысяч циклов пуска-остановки. </a:t>
            </a:r>
            <a:r>
              <a:rPr lang="ru-RU" sz="1800" b="1" i="1" u="sng" dirty="0" smtClean="0">
                <a:solidFill>
                  <a:srgbClr val="FF0000"/>
                </a:solidFill>
                <a:latin typeface="+mj-lt"/>
              </a:rPr>
              <a:t>Т.е. до 20-25% котел отапливает не помещение, а улицу.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 этом расход газа увеличивается в 2-3 раза (</a:t>
            </a:r>
            <a:r>
              <a:rPr lang="ru-RU" sz="1800" i="1" dirty="0" smtClean="0">
                <a:solidFill>
                  <a:srgbClr val="FF0000"/>
                </a:solidFill>
                <a:latin typeface="+mj-lt"/>
              </a:rPr>
              <a:t>например для квартиры площадью 60-70 м</a:t>
            </a:r>
            <a:r>
              <a:rPr lang="ru-RU" sz="1800" i="1" baseline="30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ru-RU" sz="1800" i="1" dirty="0" smtClean="0">
                <a:solidFill>
                  <a:srgbClr val="FF0000"/>
                </a:solidFill>
                <a:latin typeface="+mj-lt"/>
              </a:rPr>
              <a:t> расход газа может составить 200 – 250 м</a:t>
            </a:r>
            <a:r>
              <a:rPr lang="ru-RU" sz="1800" i="1" baseline="30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ru-RU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).</a:t>
            </a:r>
            <a:endParaRPr lang="ru-RU" sz="1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95488"/>
            <a:ext cx="1343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20%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21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Комфорт в использовании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Точное регулирование температуры горячей воды и в контуре отопления.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5847"/>
            <a:ext cx="2880320" cy="44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1577" y="3594817"/>
            <a:ext cx="388546" cy="388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43753" y="4782461"/>
            <a:ext cx="388546" cy="388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938865" y="3575720"/>
            <a:ext cx="597016" cy="388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643448" y="4841985"/>
            <a:ext cx="597016" cy="388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877884" y="5693451"/>
            <a:ext cx="452953" cy="388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0087" y="5230531"/>
            <a:ext cx="388546" cy="388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19768" y="1640407"/>
            <a:ext cx="53843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Точност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ь регулирования достигается за счет использования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3 датчиков температуры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2 на отопление + 1 на горячую воду (у других производителей 1 или 2 всего), а также специально прописанными алгоритмами работы котла под малоинерционную систему с небольшим содержанием воды.</a:t>
            </a:r>
          </a:p>
          <a:p>
            <a:pPr>
              <a:defRPr/>
            </a:pPr>
            <a:endParaRPr lang="ru-RU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 режиме приготовления горячей воды, минимальная мощность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9,9 кВт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позволяет котлу </a:t>
            </a:r>
            <a:r>
              <a:rPr lang="ru-RU" b="1" i="1" dirty="0" smtClean="0">
                <a:solidFill>
                  <a:srgbClr val="FF0000"/>
                </a:solidFill>
                <a:latin typeface="+mj-lt"/>
              </a:rPr>
              <a:t>стабильно работать при небольших расходах воды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(5-6 л/мин), другие котлы в таком режиме закипают и выключаются (идет то горячая, то холодная вода).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3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Комфорт в использовании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Возможность котла работать с комнатным </a:t>
            </a:r>
            <a:r>
              <a:rPr lang="en-US" altLang="ru-RU" b="1" dirty="0" smtClean="0"/>
              <a:t>NTC </a:t>
            </a:r>
            <a:r>
              <a:rPr lang="ru-RU" altLang="ru-RU" b="1" dirty="0" smtClean="0"/>
              <a:t>датчиком.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22" y="1574469"/>
            <a:ext cx="5299075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 подключении к котлу датчика комнатной температуры (терморезистор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NTC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 типа), производится переключение котла в режим модуляции по температуре комнатного воздуха.</a:t>
            </a:r>
          </a:p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 этом пользователь на панели управления котла  с помощью </a:t>
            </a:r>
            <a:r>
              <a:rPr lang="ru-RU" sz="1800" b="1" i="1" dirty="0" smtClean="0">
                <a:solidFill>
                  <a:srgbClr val="FF0000"/>
                </a:solidFill>
                <a:latin typeface="+mj-lt"/>
              </a:rPr>
              <a:t>кнопок «+ и – отопление»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может установить желаемую </a:t>
            </a:r>
            <a:r>
              <a:rPr lang="ru-RU" sz="1800" b="1" i="1" dirty="0" smtClean="0">
                <a:solidFill>
                  <a:srgbClr val="FF0000"/>
                </a:solidFill>
                <a:latin typeface="+mj-lt"/>
              </a:rPr>
              <a:t>температуру комнатного воздуха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 котел будет поддерживать ее изменяя свою мощность и температуру.</a:t>
            </a:r>
          </a:p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+mj-lt"/>
              </a:rPr>
              <a:t>Таким образом пользователь выставляет не температуру теплоносителя, а </a:t>
            </a:r>
            <a:r>
              <a:rPr lang="ru-RU" sz="1800" b="1" i="1" u="sng" dirty="0" smtClean="0">
                <a:solidFill>
                  <a:srgbClr val="FF0000"/>
                </a:solidFill>
                <a:latin typeface="+mj-lt"/>
              </a:rPr>
              <a:t>температуру воздуха в комнате</a:t>
            </a:r>
            <a:r>
              <a:rPr lang="ru-RU" sz="1800" b="1" i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Фактически это котел со встроенным термостатом и выносным датчиком, только лучше, точнее и экономичнее!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96" y="1757863"/>
            <a:ext cx="38766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014697" y="2359255"/>
            <a:ext cx="648072" cy="1260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1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" y="1628800"/>
            <a:ext cx="91160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Более подробно про подключение датчика комнатной температуры смотрите серию видеороликов на </a:t>
            </a:r>
            <a:r>
              <a:rPr lang="en-US" altLang="ru-RU" b="1" dirty="0" err="1" smtClean="0">
                <a:solidFill>
                  <a:srgbClr val="FF0000"/>
                </a:solidFill>
              </a:rPr>
              <a:t>Youtube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89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Комфорт в использовании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Звукоизоляция и низкий уровень шума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5" y="1362274"/>
            <a:ext cx="50405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Для снижения уровня шума применяется специальные звукоизолирующие панели из губчатого материала, которые закрывают боковые стенки котла.</a:t>
            </a:r>
          </a:p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Низкий порог модуляции и возможность настройки плавного розжига снижают уровень шума при запуске котла.</a:t>
            </a:r>
          </a:p>
          <a:p>
            <a:pPr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Диаметры трубопроводов подобраны так чтобы существенно снизить уровень гидравлических шумов.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5744"/>
            <a:ext cx="3816424" cy="509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99592" y="1628800"/>
            <a:ext cx="648072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3501008"/>
            <a:ext cx="648072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7544" y="4941168"/>
            <a:ext cx="36388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Уровень шума не более 50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Дб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34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Комфорт в использовании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Обслуживание с фронтальной плоскости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7" y="1362274"/>
            <a:ext cx="37444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Зачастую котлы прячут в кухонные шкафы. При этом обслужить их бывает либо сложно, либо практически невозможно без разбора кухонной мебели – это сложно, долго и дорого.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8889" y="3789040"/>
            <a:ext cx="363887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Большинству котлов необходимо по </a:t>
            </a:r>
            <a:endParaRPr 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10-15 см с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боков для обслуживания!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ideas.vdolevke.ru/i/usersupload/181697_04e7d41c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530"/>
            <a:ext cx="3855023" cy="28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4.otzovik.com/2012/09/20/270212/img/35220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6581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9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Комфорт в использовании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Обслуживание с фронтальной плоскости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3729" y="1362274"/>
            <a:ext cx="4444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Котел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Minorca CTFS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24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можно полностью обслужить (вплоть до демонтажа теплообменника и расширительного бака) пользуясь только фронтальной плоскостью. Боковые поверхности могут располагаться вплотную к стене или к мебели.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760" y="4770922"/>
            <a:ext cx="36388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Легкий доступ ко всем компонентам для обслуживания!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12776" r="8560" b="9795"/>
          <a:stretch/>
        </p:blipFill>
        <p:spPr bwMode="auto">
          <a:xfrm>
            <a:off x="107504" y="1362274"/>
            <a:ext cx="4181384" cy="331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/>
          <a:srcRect t="13937" b="10742"/>
          <a:stretch/>
        </p:blipFill>
        <p:spPr bwMode="auto">
          <a:xfrm>
            <a:off x="5564126" y="3431130"/>
            <a:ext cx="2413879" cy="274517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6929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8731250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	Особенности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позволяющие котлу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работать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в системах поквартирного отопления с максимальной отдачей:</a:t>
            </a:r>
          </a:p>
          <a:p>
            <a:pPr>
              <a:defRPr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Минимальный порог модуляции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9,9 кВт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Простота в управлении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 настройке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Возможность подключения </a:t>
            </a:r>
            <a:r>
              <a:rPr lang="ru-RU" sz="2000" b="1" i="1" u="sng" dirty="0">
                <a:solidFill>
                  <a:srgbClr val="FF0000"/>
                </a:solidFill>
                <a:latin typeface="+mj-lt"/>
              </a:rPr>
              <a:t>датчика комнатной температуры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(встроенный термостат с выносным датчиком) + 3 режима модуляции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мощности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–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датчик идет в комплекте с котлом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Новая «выносливая» электронная плата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раздельных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теплообменника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Теплообменник ГВС на 12 пластин с производительностью  11,7 л/мин.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 датчика температуры в контуре отопления + один в контуре ГВС.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Встроенный автоматический байпас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Защита от гидроудара (ложные срабатывания) в контуре ГВС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Память на 5 последних блокировок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Надежный газовый клапан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 845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Небольшие габаритные размеры 70 Х 40 Х 25 см.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4" descr="http://thumbs.dreamstime.com/z/%D0%BC%D0%B8%D0%BD%D1%83%D1%81-%D0%BF%D0%BB%D1%8E%D1%81-%D0%B7%D0%BD%D0%B0%D0%BA%D0%B8-115719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4" t="19198" r="3805" b="25619"/>
          <a:stretch/>
        </p:blipFill>
        <p:spPr bwMode="auto">
          <a:xfrm>
            <a:off x="251520" y="548680"/>
            <a:ext cx="745330" cy="6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27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404664"/>
            <a:ext cx="8496944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1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9793" y="188640"/>
            <a:ext cx="504348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 установке навесных котлов в системы поквартирного отопления мы сталкиваемся со следующими проблемами: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Низкая мощность в режиме отопления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котел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тактует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»)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Малое количество воды в системе отопления 20-30 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Слабый напор в водопроводе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 рынке присутствует большое количество котлов с невысокой ценой и низким качеством (задают планку по ценам)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Низкое качество монтажных работ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Сложные условия запуска и эксплуатации (повышенная влажность, запыленность, скачки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напряжения)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3" y="332656"/>
            <a:ext cx="368312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 descr="http://centralpark.com.ua/upload/iblock/db4/4_1_102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2" y="4005064"/>
            <a:ext cx="3458703" cy="23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5466851"/>
            <a:ext cx="31346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30-50 м</a:t>
            </a:r>
            <a:r>
              <a:rPr lang="ru-RU" sz="48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8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012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26881"/>
            <a:ext cx="828092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Эти условия кардинально отличаются от условий работы двухконтурного котла в системе отопления частного дома</a:t>
            </a:r>
          </a:p>
          <a:p>
            <a:pPr algn="ctr"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Система отопления частного дома это большое количество воды 80-100 л, много приборов отопления и достаточно большая тепловая нагрузка при работе котла в режиме отопления.</a:t>
            </a:r>
          </a:p>
          <a:p>
            <a:pPr algn="ctr" eaLnBrk="1" hangingPunct="1"/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  <a:p>
            <a:pPr algn="ctr" eaLnBrk="1" hangingPunct="1"/>
            <a:r>
              <a:rPr lang="ru-RU" altLang="ru-RU" sz="2000" b="1" i="1" dirty="0" smtClean="0">
                <a:solidFill>
                  <a:srgbClr val="FF0000"/>
                </a:solidFill>
                <a:latin typeface="+mj-lt"/>
                <a:cs typeface="+mn-cs"/>
              </a:rPr>
              <a:t>Все котлы присутствующие на данный момент на рынке были спроектированы именно для условий частного дома а не квартиры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. Их адаптация к поквартирным системам отопления заключалась в удешевлении конструкции (нет некоторых элементов, использование более дешевых комплектующих, часто не европейского производства), и </a:t>
            </a:r>
            <a:r>
              <a:rPr lang="ru-RU" alt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ужимания</a:t>
            </a: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диапазона модуляции мощности в режиме отопления</a:t>
            </a:r>
          </a:p>
          <a:p>
            <a:pPr algn="ctr" eaLnBrk="1" hangingPunct="1"/>
            <a:endParaRPr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371" y="4725144"/>
            <a:ext cx="77768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Только котел 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Minorca CTFS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24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создавался специально для систем поквартирного отопления!</a:t>
            </a:r>
            <a:endParaRPr lang="it-IT" alt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88640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Что требуется от котла в поквартирных системах отопления?</a:t>
            </a:r>
          </a:p>
          <a:p>
            <a:pPr algn="ctr" eaLnBrk="1" hangingPunct="1"/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88840"/>
            <a:ext cx="470635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Надежность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долговечность</a:t>
            </a: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Экономичность;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Комфорт </a:t>
            </a:r>
            <a:r>
              <a:rPr lang="ru-RU" alt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использовании.</a:t>
            </a:r>
            <a:endParaRPr lang="it-IT" alt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119675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100% итальянский котел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Котел не «</a:t>
            </a:r>
            <a:r>
              <a:rPr lang="ru-RU" dirty="0" err="1" smtClean="0"/>
              <a:t>тактует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Только европейские компоненты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Алюминиевый т/о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19085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Малый расход газа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Низкая стоимость запчастей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293096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Точное регулирование температуры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с помощью комнатного датчика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Звукоизоляция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Обслуживание с передней панели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4149080"/>
            <a:ext cx="3096344" cy="21033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52120" y="1087521"/>
            <a:ext cx="3024336" cy="15865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3190854"/>
            <a:ext cx="3240360" cy="64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813112">
            <a:off x="4942383" y="1940520"/>
            <a:ext cx="576064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03848" y="3111644"/>
            <a:ext cx="2232248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25615">
            <a:off x="4312859" y="4571431"/>
            <a:ext cx="576064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28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Надежность и долговечность использования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980728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100% Итальянский производитель</a:t>
            </a:r>
          </a:p>
        </p:txBody>
      </p:sp>
      <p:pic>
        <p:nvPicPr>
          <p:cNvPr id="4" name="Picture 2" descr="C:\Users\MarcoRo\Desktop\Untitled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" y="1473221"/>
            <a:ext cx="686448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146745" y="5301208"/>
            <a:ext cx="82809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/>
              <a:t>Разработка, производство, тестирование и сертификация происходит только в Италии, нигде за пределами Италии производственных линий нет!</a:t>
            </a:r>
          </a:p>
        </p:txBody>
      </p:sp>
      <p:pic>
        <p:nvPicPr>
          <p:cNvPr id="8196" name="Picture 4" descr="http://g02.a.alicdn.com/kf/HTB1dVpJIXXXXXb8XXXXq6xXFXXXF/%D0%98%D1%82%D0%B0%D0%BB%D0%B8%D1%8F-%D1%84%D0%BB%D0%B0%D0%B3-%D0%B8%D1%82%D0%B0%D0%BB%D0%B8%D1%8F-%D0%BA%D0%B0%D1%80%D1%82%D0%B0-%D0%BA%D1%83%D0%B7%D0%BE%D0%B2-%D1%81%D1%82%D0%BE%D1%80%D0%BE%D0%BD%D0%B0-%D0%BA%D1%80%D1%8B%D0%BB%D0%BE-%D1%8E%D0%B1%D0%BA%D0%B8-%D1%81%D1%82%D0%B8%D0%BA%D0%B5%D1%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50860"/>
            <a:ext cx="2341781" cy="22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11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Надежность и долговечность использования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3268" y="651992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100% Итальянский производитель</a:t>
            </a: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179512" y="1037049"/>
            <a:ext cx="828092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 smtClean="0"/>
              <a:t>Другие производители котельного оборудования</a:t>
            </a:r>
            <a:r>
              <a:rPr lang="en-US" altLang="ru-RU" sz="1800" b="1" dirty="0" smtClean="0"/>
              <a:t> </a:t>
            </a:r>
            <a:r>
              <a:rPr lang="ru-RU" altLang="ru-RU" sz="1800" b="1" dirty="0" smtClean="0"/>
              <a:t>в данном сегменте:</a:t>
            </a:r>
          </a:p>
          <a:p>
            <a:pPr eaLnBrk="1" hangingPunct="1"/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err="1" smtClean="0"/>
              <a:t>Protherm</a:t>
            </a:r>
            <a:r>
              <a:rPr lang="en-US" altLang="ru-RU" sz="1800" b="1" dirty="0" smtClean="0"/>
              <a:t> – </a:t>
            </a:r>
            <a:r>
              <a:rPr lang="ru-RU" altLang="ru-RU" sz="1800" b="1" dirty="0" smtClean="0"/>
              <a:t>Турция, Словакия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smtClean="0"/>
              <a:t>Bosch – </a:t>
            </a:r>
            <a:r>
              <a:rPr lang="ru-RU" altLang="ru-RU" sz="1800" b="1" dirty="0" smtClean="0"/>
              <a:t>Турция, Россия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err="1" smtClean="0"/>
              <a:t>Buderus</a:t>
            </a:r>
            <a:r>
              <a:rPr lang="en-US" altLang="ru-RU" sz="1800" b="1" dirty="0" smtClean="0"/>
              <a:t> – </a:t>
            </a:r>
            <a:r>
              <a:rPr lang="ru-RU" altLang="ru-RU" sz="1800" b="1" dirty="0" smtClean="0"/>
              <a:t>Турция, Россия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err="1" smtClean="0"/>
              <a:t>Immergas</a:t>
            </a:r>
            <a:r>
              <a:rPr lang="en-US" altLang="ru-RU" sz="1800" b="1" dirty="0" smtClean="0"/>
              <a:t> – </a:t>
            </a:r>
            <a:r>
              <a:rPr lang="ru-RU" altLang="ru-RU" sz="1800" b="1" dirty="0" smtClean="0"/>
              <a:t>Словакия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err="1" smtClean="0"/>
              <a:t>Navien</a:t>
            </a:r>
            <a:r>
              <a:rPr lang="en-US" altLang="ru-RU" sz="1800" b="1" dirty="0" smtClean="0"/>
              <a:t> – </a:t>
            </a:r>
            <a:r>
              <a:rPr lang="ru-RU" altLang="ru-RU" sz="1800" b="1" dirty="0" smtClean="0"/>
              <a:t>Корея (</a:t>
            </a:r>
            <a:r>
              <a:rPr lang="ru-RU" altLang="ru-RU" sz="1800" b="1" dirty="0"/>
              <a:t>К</a:t>
            </a:r>
            <a:r>
              <a:rPr lang="ru-RU" altLang="ru-RU" sz="1800" b="1" dirty="0" smtClean="0"/>
              <a:t>итай)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smtClean="0"/>
              <a:t>Beretta </a:t>
            </a:r>
            <a:r>
              <a:rPr lang="ru-RU" altLang="ru-RU" sz="1800" b="1" dirty="0" smtClean="0"/>
              <a:t>– Польша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err="1" smtClean="0"/>
              <a:t>Ferolli</a:t>
            </a:r>
            <a:r>
              <a:rPr lang="en-US" altLang="ru-RU" sz="1800" b="1" dirty="0" smtClean="0"/>
              <a:t> – </a:t>
            </a:r>
            <a:r>
              <a:rPr lang="ru-RU" altLang="ru-RU" sz="1800" b="1" dirty="0" smtClean="0"/>
              <a:t>Китай (Италия)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smtClean="0"/>
              <a:t>Ariston – </a:t>
            </a:r>
            <a:r>
              <a:rPr lang="ru-RU" altLang="ru-RU" sz="1800" b="1" dirty="0" smtClean="0"/>
              <a:t>Италия</a:t>
            </a:r>
            <a:endParaRPr lang="en-US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ru-RU" sz="1800" b="1" dirty="0" err="1" smtClean="0"/>
              <a:t>Baxi</a:t>
            </a:r>
            <a:r>
              <a:rPr lang="en-US" altLang="ru-RU" sz="1800" b="1" dirty="0" smtClean="0"/>
              <a:t> – </a:t>
            </a:r>
            <a:r>
              <a:rPr lang="ru-RU" altLang="ru-RU" sz="1800" b="1" dirty="0" smtClean="0"/>
              <a:t>Италия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ru-RU" altLang="ru-RU" sz="1800" b="1" dirty="0" smtClean="0"/>
          </a:p>
        </p:txBody>
      </p:sp>
      <p:sp>
        <p:nvSpPr>
          <p:cNvPr id="2" name="AutoShape 2" descr="http://mapsitaly.ru/wp-content/uploads/2012/12/01-map-ital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mapsitaly.ru/wp-content/uploads/2012/12/01-map-ital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mapsitaly.ru/wp-content/uploads/2012/12/01-map-ita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487478"/>
            <a:ext cx="3803717" cy="473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6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Надежность и долговечность использования</a:t>
            </a:r>
          </a:p>
        </p:txBody>
      </p:sp>
      <p:sp>
        <p:nvSpPr>
          <p:cNvPr id="3" name="CasellaDiTesto 6"/>
          <p:cNvSpPr txBox="1">
            <a:spLocks noChangeArrowheads="1"/>
          </p:cNvSpPr>
          <p:nvPr/>
        </p:nvSpPr>
        <p:spPr bwMode="auto">
          <a:xfrm>
            <a:off x="527212" y="634759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Нет «</a:t>
            </a:r>
            <a:r>
              <a:rPr lang="ru-RU" altLang="ru-RU" b="1" dirty="0" err="1" smtClean="0"/>
              <a:t>тактования</a:t>
            </a:r>
            <a:r>
              <a:rPr lang="ru-RU" altLang="ru-RU" b="1" dirty="0" smtClean="0"/>
              <a:t>»</a:t>
            </a: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430058" y="1268760"/>
            <a:ext cx="82809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FF0000"/>
                </a:solidFill>
              </a:rPr>
              <a:t>«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Тактование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» - это очень вредный и неэкономичный режим работы </a:t>
            </a:r>
            <a:r>
              <a:rPr lang="ru-RU" altLang="ru-RU" sz="1800" b="1" dirty="0" smtClean="0"/>
              <a:t>котла. Возникает когда мощность котла значительно превышает потребность в тепле в текущий момент. Выглядит как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включение и выключение котла через несколько минут</a:t>
            </a:r>
            <a:r>
              <a:rPr lang="ru-RU" altLang="ru-RU" sz="1800" b="1" dirty="0" smtClean="0"/>
              <a:t>. </a:t>
            </a:r>
          </a:p>
          <a:p>
            <a:pPr algn="ctr" eaLnBrk="1" hangingPunct="1"/>
            <a:endParaRPr lang="ru-RU" altLang="ru-RU" sz="1800" b="1" dirty="0"/>
          </a:p>
          <a:p>
            <a:pPr algn="ctr" eaLnBrk="1" hangingPunct="1"/>
            <a:r>
              <a:rPr lang="ru-RU" altLang="ru-RU" sz="1800" b="1" dirty="0" smtClean="0"/>
              <a:t>В котле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Minorca CTFS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24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smtClean="0"/>
              <a:t>риск перехода котла в режим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«</a:t>
            </a:r>
            <a:r>
              <a:rPr lang="ru-RU" altLang="ru-RU" sz="1800" b="1" dirty="0" err="1" smtClean="0">
                <a:solidFill>
                  <a:srgbClr val="FF0000"/>
                </a:solidFill>
              </a:rPr>
              <a:t>тактования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» значительно снижен.</a:t>
            </a:r>
          </a:p>
          <a:p>
            <a:pPr algn="ctr" eaLnBrk="1" hangingPunct="1"/>
            <a:endParaRPr lang="ru-RU" altLang="ru-RU" sz="1800" b="1" dirty="0"/>
          </a:p>
          <a:p>
            <a:pPr algn="ctr" eaLnBrk="1" hangingPunct="1"/>
            <a:r>
              <a:rPr lang="ru-RU" altLang="ru-RU" sz="1800" b="1" dirty="0" smtClean="0"/>
              <a:t>Большую часть времени котел работает на мощности затребованной в режиме отопления.</a:t>
            </a:r>
          </a:p>
          <a:p>
            <a:pPr algn="ctr" eaLnBrk="1" hangingPunct="1"/>
            <a:r>
              <a:rPr lang="ru-RU" altLang="ru-RU" sz="1800" b="1" dirty="0" smtClean="0"/>
              <a:t>Это происходит за счет того что котел имеет диапазон модуляции мощности от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9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,9 до 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23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,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1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кВт</a:t>
            </a:r>
            <a:r>
              <a:rPr lang="ru-RU" altLang="ru-RU" sz="1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1871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890662"/>
            <a:ext cx="5472608" cy="5040560"/>
          </a:xfrm>
          <a:prstGeom prst="roundRect">
            <a:avLst>
              <a:gd name="adj" fmla="val 5782"/>
            </a:avLst>
          </a:prstGeom>
          <a:solidFill>
            <a:srgbClr val="92D05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6135" y="1424384"/>
            <a:ext cx="33843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Минимальная мощность котла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Minorca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составляет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9,9 кВт, что ниже чем у котла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Antea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monotermica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или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Victoria compact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которые не могут опустится ниже 11,1 кВт. </a:t>
            </a:r>
          </a:p>
          <a:p>
            <a:pPr>
              <a:defRPr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Это позволяет котлу уверенно работать на частичной нагрузке в режиме отопления (осень-весна). Котел не «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тактует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», а работает в режиме модуляции.</a:t>
            </a:r>
          </a:p>
          <a:p>
            <a:pPr>
              <a:defRPr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Таким образом повышается комфортность пользования системой отопления, значительно снижается расход газа и продлевается срок службы котла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683568" y="908720"/>
            <a:ext cx="360040" cy="43780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85500"/>
            <a:ext cx="12558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118" y="5408002"/>
            <a:ext cx="12558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912" y="5289921"/>
            <a:ext cx="1503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2,7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2627784" y="1086416"/>
            <a:ext cx="360040" cy="2918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4499992" y="928145"/>
            <a:ext cx="360040" cy="26257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913892"/>
            <a:ext cx="1503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9,9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1840" y="3608844"/>
            <a:ext cx="1503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11,1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8048" y="379400"/>
            <a:ext cx="15037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23,1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76592" y="2817562"/>
            <a:ext cx="19760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Antea</a:t>
            </a:r>
            <a:endParaRPr 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condensing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1832" y="1863457"/>
            <a:ext cx="23723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Antea</a:t>
            </a:r>
            <a:endParaRPr lang="en-US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Monotermica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1926" y="3085624"/>
            <a:ext cx="19760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Minorca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" b="5148"/>
          <a:stretch/>
        </p:blipFill>
        <p:spPr bwMode="auto">
          <a:xfrm>
            <a:off x="1606958" y="1075979"/>
            <a:ext cx="942180" cy="15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41840" y="340692"/>
            <a:ext cx="12558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CasellaDiTesto 6"/>
          <p:cNvSpPr txBox="1">
            <a:spLocks noChangeArrowheads="1"/>
          </p:cNvSpPr>
          <p:nvPr/>
        </p:nvSpPr>
        <p:spPr bwMode="auto">
          <a:xfrm>
            <a:off x="429294" y="444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Надежность и долговечность использования</a:t>
            </a:r>
          </a:p>
        </p:txBody>
      </p:sp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5487946" y="624751"/>
            <a:ext cx="3516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Нет «</a:t>
            </a:r>
            <a:r>
              <a:rPr lang="ru-RU" altLang="ru-RU" b="1" dirty="0" err="1" smtClean="0"/>
              <a:t>тактования</a:t>
            </a:r>
            <a:r>
              <a:rPr lang="ru-RU" altLang="ru-RU" b="1" dirty="0" smtClean="0"/>
              <a:t>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4365104"/>
            <a:ext cx="52364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011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7686"/>
            <a:ext cx="2756922" cy="41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3384376" cy="253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058" y="1628800"/>
            <a:ext cx="63880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 работе котла в режиме «</a:t>
            </a:r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тактования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» происходит интенсивный износ силовых элементов котла, таких как: </a:t>
            </a:r>
            <a:r>
              <a:rPr lang="ru-RU" sz="1800" b="1" i="1" u="sng" dirty="0" smtClean="0">
                <a:solidFill>
                  <a:srgbClr val="FF0000"/>
                </a:solidFill>
                <a:latin typeface="+mj-lt"/>
              </a:rPr>
              <a:t>газовый клапан, вентилятор, насос, прессостат и выходные реле на плате управления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Они могут выработать весь свой ресурс за 2-3 года и потребуют </a:t>
            </a:r>
            <a:r>
              <a:rPr lang="ru-RU" sz="1800" b="1" i="1" u="sng" dirty="0" smtClean="0">
                <a:solidFill>
                  <a:srgbClr val="FF0000"/>
                </a:solidFill>
                <a:latin typeface="+mj-lt"/>
              </a:rPr>
              <a:t>дорогостоящей замены.</a:t>
            </a:r>
            <a:endParaRPr lang="ru-RU" sz="1800" b="1" i="1" u="sng" baseline="30000" dirty="0">
              <a:solidFill>
                <a:srgbClr val="FF0000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395536" y="17309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FF0000"/>
                </a:solidFill>
              </a:rPr>
              <a:t>Надежность и долговечность использования</a:t>
            </a: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523268" y="754079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Ускоренный износ компонентов котла при «</a:t>
            </a:r>
            <a:r>
              <a:rPr lang="ru-RU" altLang="ru-RU" b="1" dirty="0" err="1" smtClean="0"/>
              <a:t>тактовании</a:t>
            </a:r>
            <a:r>
              <a:rPr lang="ru-RU" altLang="ru-RU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5385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1126</Words>
  <Application>Microsoft Office PowerPoint</Application>
  <PresentationFormat>Экран (4:3)</PresentationFormat>
  <Paragraphs>171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Denysr</dc:creator>
  <cp:lastModifiedBy>Denysr</cp:lastModifiedBy>
  <cp:revision>80</cp:revision>
  <dcterms:created xsi:type="dcterms:W3CDTF">2016-02-15T20:25:25Z</dcterms:created>
  <dcterms:modified xsi:type="dcterms:W3CDTF">2017-02-13T07:11:03Z</dcterms:modified>
</cp:coreProperties>
</file>